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0892F94-80BE-4FBC-9AA4-33729AF9226C}" v="10" dt="2026-03-17T08:22:31.38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25" autoAdjust="0"/>
  </p:normalViewPr>
  <p:slideViewPr>
    <p:cSldViewPr snapToGrid="0">
      <p:cViewPr>
        <p:scale>
          <a:sx n="73" d="100"/>
          <a:sy n="73" d="100"/>
        </p:scale>
        <p:origin x="2261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1419" y="600592"/>
            <a:ext cx="6601216" cy="369332"/>
          </a:xfrm>
          <a:prstGeom prst="rect">
            <a:avLst/>
          </a:prstGeom>
          <a:solidFill>
            <a:schemeClr val="bg1">
              <a:lumMod val="75000"/>
            </a:schemeClr>
          </a:solid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>
                <a:latin typeface="Comic Sans MS" panose="030F0702030302020204" pitchFamily="66" charset="0"/>
              </a:rPr>
              <a:t>Greenfields Community School– Knowledge Organiser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8289300"/>
              </p:ext>
            </p:extLst>
          </p:nvPr>
        </p:nvGraphicFramePr>
        <p:xfrm>
          <a:off x="37710" y="1208238"/>
          <a:ext cx="660121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Geography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Terrific Toys 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sz="1050" b="1" baseline="0" dirty="0">
                          <a:latin typeface="Comic Sans MS" panose="030F0702030302020204" pitchFamily="66" charset="0"/>
                        </a:rPr>
                        <a:t> 2</a:t>
                      </a:r>
                      <a:endParaRPr lang="en-GB" sz="105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>
                          <a:latin typeface="Comic Sans MS" panose="030F0702030302020204" pitchFamily="66" charset="0"/>
                        </a:rPr>
                        <a:t>Spring 2</a:t>
                      </a:r>
                      <a:endParaRPr lang="en-GB" sz="105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pic>
        <p:nvPicPr>
          <p:cNvPr id="12" name="Picture 11" descr="Greenfields Community School (@GreenfieldsCS) | Twitter">
            <a:extLst>
              <a:ext uri="{FF2B5EF4-FFF2-40B4-BE49-F238E27FC236}">
                <a16:creationId xmlns:a16="http://schemas.microsoft.com/office/drawing/2014/main" id="{CE8E5D38-CADB-4F33-81A7-3004C16B0C39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20" y="86471"/>
            <a:ext cx="480556" cy="457556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18" descr="Greenfields Community School (@GreenfieldsCS) | Twitter">
            <a:extLst>
              <a:ext uri="{FF2B5EF4-FFF2-40B4-BE49-F238E27FC236}">
                <a16:creationId xmlns:a16="http://schemas.microsoft.com/office/drawing/2014/main" id="{498744B4-581D-4705-B98A-4F2010E3EA28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2079" y="82926"/>
            <a:ext cx="480556" cy="45755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3824543" y="4472449"/>
            <a:ext cx="2814383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1050">
              <a:latin typeface="Comic Sans MS" panose="030F0702030302020204" pitchFamily="66" charset="0"/>
            </a:endParaRPr>
          </a:p>
        </p:txBody>
      </p:sp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2156895"/>
              </p:ext>
            </p:extLst>
          </p:nvPr>
        </p:nvGraphicFramePr>
        <p:xfrm>
          <a:off x="118845" y="2196824"/>
          <a:ext cx="2914613" cy="399602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14613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77463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Fabulous Facts 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541975">
                <a:tc>
                  <a:txBody>
                    <a:bodyPr/>
                    <a:lstStyle/>
                    <a:p>
                      <a:r>
                        <a:rPr lang="en-GB" sz="1400" dirty="0"/>
                        <a:t>. Delhi is in India </a:t>
                      </a:r>
                    </a:p>
                    <a:p>
                      <a:endParaRPr lang="en-GB" sz="1400" dirty="0"/>
                    </a:p>
                    <a:p>
                      <a:r>
                        <a:rPr lang="en-GB" sz="1400" dirty="0"/>
                        <a:t>. India is in Asia </a:t>
                      </a:r>
                    </a:p>
                    <a:p>
                      <a:endParaRPr lang="en-GB" sz="1400" dirty="0"/>
                    </a:p>
                    <a:p>
                      <a:r>
                        <a:rPr lang="en-GB" sz="1400" dirty="0"/>
                        <a:t>. London Is in England </a:t>
                      </a:r>
                    </a:p>
                    <a:p>
                      <a:endParaRPr lang="en-GB" sz="1400" dirty="0"/>
                    </a:p>
                    <a:p>
                      <a:r>
                        <a:rPr lang="en-GB" sz="1400" dirty="0"/>
                        <a:t>.England is in Europe </a:t>
                      </a:r>
                    </a:p>
                    <a:p>
                      <a:endParaRPr lang="en-GB" sz="1400" dirty="0"/>
                    </a:p>
                    <a:p>
                      <a:r>
                        <a:rPr lang="en-GB" sz="1400" dirty="0"/>
                        <a:t>. Delhi is 4000 miles away from London and it would take 10 hours to get there. </a:t>
                      </a:r>
                    </a:p>
                    <a:p>
                      <a:endParaRPr lang="en-GB" sz="1400" dirty="0"/>
                    </a:p>
                    <a:p>
                      <a:r>
                        <a:rPr lang="en-GB" sz="1400" dirty="0"/>
                        <a:t>. Delhi has a warmer climate than London because it is closer to the equator. </a:t>
                      </a:r>
                    </a:p>
                    <a:p>
                      <a:endParaRPr lang="en-GB" sz="1400" dirty="0"/>
                    </a:p>
                    <a:p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2FEFD64B-C07C-F145-B7BB-EF92EA6078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0720655"/>
              </p:ext>
            </p:extLst>
          </p:nvPr>
        </p:nvGraphicFramePr>
        <p:xfrm>
          <a:off x="3147902" y="2282744"/>
          <a:ext cx="3522936" cy="3663525"/>
        </p:xfrm>
        <a:graphic>
          <a:graphicData uri="http://schemas.openxmlformats.org/drawingml/2006/table">
            <a:tbl>
              <a:tblPr/>
              <a:tblGrid>
                <a:gridCol w="3522936">
                  <a:extLst>
                    <a:ext uri="{9D8B030D-6E8A-4147-A177-3AD203B41FA5}">
                      <a16:colId xmlns:a16="http://schemas.microsoft.com/office/drawing/2014/main" val="3824459053"/>
                    </a:ext>
                  </a:extLst>
                </a:gridCol>
              </a:tblGrid>
              <a:tr h="3068202">
                <a:tc>
                  <a:txBody>
                    <a:bodyPr/>
                    <a:lstStyle/>
                    <a:p>
                      <a:pPr fontAlgn="t"/>
                      <a:r>
                        <a:rPr lang="en-GB" b="1" i="0" dirty="0">
                          <a:effectLst/>
                          <a:latin typeface="Segoe UI" panose="020B0502040204020203" pitchFamily="34" charset="0"/>
                        </a:rPr>
                        <a:t> Key Vocabulary</a:t>
                      </a:r>
                    </a:p>
                    <a:p>
                      <a:pPr fontAlgn="t">
                        <a:buFont typeface="Arial" panose="020B0604020202020204" pitchFamily="34" charset="0"/>
                        <a:buChar char="•"/>
                      </a:pPr>
                      <a:r>
                        <a:rPr lang="en-GB" b="1" i="0" dirty="0">
                          <a:effectLst/>
                          <a:latin typeface="Segoe UI" panose="020B0502040204020203" pitchFamily="34" charset="0"/>
                        </a:rPr>
                        <a:t>City</a:t>
                      </a:r>
                      <a:r>
                        <a:rPr lang="en-GB" b="0" i="0" dirty="0">
                          <a:effectLst/>
                          <a:latin typeface="Segoe UI" panose="020B0502040204020203" pitchFamily="34" charset="0"/>
                        </a:rPr>
                        <a:t> – A place where lots of people live and work</a:t>
                      </a:r>
                    </a:p>
                    <a:p>
                      <a:pPr fontAlgn="t">
                        <a:buFont typeface="Arial" panose="020B0604020202020204" pitchFamily="34" charset="0"/>
                        <a:buChar char="•"/>
                      </a:pPr>
                      <a:r>
                        <a:rPr lang="en-GB" b="1" i="0" dirty="0">
                          <a:effectLst/>
                          <a:latin typeface="Segoe UI" panose="020B0502040204020203" pitchFamily="34" charset="0"/>
                        </a:rPr>
                        <a:t>Capital city</a:t>
                      </a:r>
                      <a:r>
                        <a:rPr lang="en-GB" b="0" i="0" dirty="0">
                          <a:effectLst/>
                          <a:latin typeface="Segoe UI" panose="020B0502040204020203" pitchFamily="34" charset="0"/>
                        </a:rPr>
                        <a:t> – The most important city in a country</a:t>
                      </a:r>
                    </a:p>
                    <a:p>
                      <a:pPr fontAlgn="t">
                        <a:buFont typeface="Arial" panose="020B0604020202020204" pitchFamily="34" charset="0"/>
                        <a:buChar char="•"/>
                      </a:pPr>
                      <a:r>
                        <a:rPr lang="en-GB" b="1" i="0" dirty="0">
                          <a:effectLst/>
                          <a:latin typeface="Segoe UI" panose="020B0502040204020203" pitchFamily="34" charset="0"/>
                        </a:rPr>
                        <a:t>Climate</a:t>
                      </a:r>
                      <a:r>
                        <a:rPr lang="en-GB" b="0" i="0" dirty="0">
                          <a:effectLst/>
                          <a:latin typeface="Segoe UI" panose="020B0502040204020203" pitchFamily="34" charset="0"/>
                        </a:rPr>
                        <a:t> – What the weather is usually like</a:t>
                      </a:r>
                    </a:p>
                    <a:p>
                      <a:pPr fontAlgn="t">
                        <a:buFont typeface="Arial" panose="020B0604020202020204" pitchFamily="34" charset="0"/>
                        <a:buChar char="•"/>
                      </a:pPr>
                      <a:r>
                        <a:rPr lang="en-GB" b="1" i="0" dirty="0">
                          <a:effectLst/>
                          <a:latin typeface="Segoe UI" panose="020B0502040204020203" pitchFamily="34" charset="0"/>
                        </a:rPr>
                        <a:t>Landmark</a:t>
                      </a:r>
                      <a:r>
                        <a:rPr lang="en-GB" b="0" i="0" dirty="0">
                          <a:effectLst/>
                          <a:latin typeface="Segoe UI" panose="020B0502040204020203" pitchFamily="34" charset="0"/>
                        </a:rPr>
                        <a:t> – A famous building or place</a:t>
                      </a:r>
                    </a:p>
                    <a:p>
                      <a:pPr rtl="0"/>
                      <a:r>
                        <a:rPr lang="en-GB" b="1" i="0" dirty="0">
                          <a:effectLst/>
                          <a:latin typeface="Segoe UI" panose="020B0502040204020203" pitchFamily="34" charset="0"/>
                        </a:rPr>
                        <a:t>Equator -</a:t>
                      </a:r>
                      <a:r>
                        <a:rPr lang="en-GB" sz="13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equator is an imaginary line circling Earth at </a:t>
                      </a:r>
                    </a:p>
                    <a:p>
                      <a:r>
                        <a:rPr lang="en-GB" sz="13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latitude, located exactly halfway between the North and South Poles.</a:t>
                      </a:r>
                      <a:endParaRPr lang="en-GB" b="1" i="0" dirty="0">
                        <a:effectLst/>
                        <a:latin typeface="Segoe UI" panose="020B0502040204020203" pitchFamily="34" charset="0"/>
                      </a:endParaRPr>
                    </a:p>
                  </a:txBody>
                  <a:tcPr>
                    <a:lnL w="762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5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1004660"/>
                  </a:ext>
                </a:extLst>
              </a:tr>
              <a:tr h="59532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762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211459037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81869B63-DDF4-CCD1-1FC7-7510B855093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3028961"/>
              </p:ext>
            </p:extLst>
          </p:nvPr>
        </p:nvGraphicFramePr>
        <p:xfrm>
          <a:off x="145166" y="1671749"/>
          <a:ext cx="6463561" cy="31419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463561">
                  <a:extLst>
                    <a:ext uri="{9D8B030D-6E8A-4147-A177-3AD203B41FA5}">
                      <a16:colId xmlns:a16="http://schemas.microsoft.com/office/drawing/2014/main" val="678427173"/>
                    </a:ext>
                  </a:extLst>
                </a:gridCol>
              </a:tblGrid>
              <a:tr h="28777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</a:pPr>
                      <a:r>
                        <a:rPr lang="en-GB" sz="2000" kern="100" dirty="0">
                          <a:effectLst/>
                        </a:rPr>
                        <a:t>I wonder how living in London is different to living in Delhi?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514" marR="41514" marT="0" marB="0"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5240627"/>
                  </a:ext>
                </a:extLst>
              </a:tr>
            </a:tbl>
          </a:graphicData>
        </a:graphic>
      </p:graphicFrame>
      <p:pic>
        <p:nvPicPr>
          <p:cNvPr id="21" name="Picture 20">
            <a:extLst>
              <a:ext uri="{FF2B5EF4-FFF2-40B4-BE49-F238E27FC236}">
                <a16:creationId xmlns:a16="http://schemas.microsoft.com/office/drawing/2014/main" id="{1436E88B-E5E1-2FF7-F687-D3ABADD7CB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1453" y="6106490"/>
            <a:ext cx="5275093" cy="3033532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A166CA7-17A6-99BC-9DB2-A109051743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33458" y="5046028"/>
            <a:ext cx="1610086" cy="97023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BEF01F15-52AA-F647-2A61-4080FF51F70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32271" y="4979690"/>
            <a:ext cx="1610086" cy="1070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BDEF26B1AE6954496411B4565FBC6EF" ma:contentTypeVersion="6" ma:contentTypeDescription="Create a new document." ma:contentTypeScope="" ma:versionID="da13fa9dc4a191be906aaa6e1a07676c">
  <xsd:schema xmlns:xsd="http://www.w3.org/2001/XMLSchema" xmlns:xs="http://www.w3.org/2001/XMLSchema" xmlns:p="http://schemas.microsoft.com/office/2006/metadata/properties" xmlns:ns3="f35065d6-08ad-4736-b6c6-f037fe5f03c3" targetNamespace="http://schemas.microsoft.com/office/2006/metadata/properties" ma:root="true" ma:fieldsID="4249dce2881b3a5af777f0ddd4a543ef" ns3:_="">
    <xsd:import namespace="f35065d6-08ad-4736-b6c6-f037fe5f03c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DateTaken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35065d6-08ad-4736-b6c6-f037fe5f03c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f35065d6-08ad-4736-b6c6-f037fe5f03c3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F157E73-9AC2-43AC-AA4F-D368904DB52F}">
  <ds:schemaRefs>
    <ds:schemaRef ds:uri="f35065d6-08ad-4736-b6c6-f037fe5f03c3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090D7D6C-987A-4939-BDE1-6BE84436B406}">
  <ds:schemaRefs>
    <ds:schemaRef ds:uri="http://schemas.microsoft.com/office/infopath/2007/PartnerControls"/>
    <ds:schemaRef ds:uri="http://purl.org/dc/terms/"/>
    <ds:schemaRef ds:uri="http://schemas.microsoft.com/office/2006/metadata/properties"/>
    <ds:schemaRef ds:uri="http://schemas.openxmlformats.org/package/2006/metadata/core-properties"/>
    <ds:schemaRef ds:uri="http://www.w3.org/XML/1998/namespace"/>
    <ds:schemaRef ds:uri="http://purl.org/dc/dcmitype/"/>
    <ds:schemaRef ds:uri="http://schemas.microsoft.com/office/2006/documentManagement/types"/>
    <ds:schemaRef ds:uri="f35065d6-08ad-4736-b6c6-f037fe5f03c3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23AC6EA3-EF44-48FC-BEEF-E52AA418CFA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370</TotalTime>
  <Words>145</Words>
  <Application>Microsoft Office PowerPoint</Application>
  <PresentationFormat>A4 Paper (210x297 mm)</PresentationFormat>
  <Paragraphs>25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Aptos</vt:lpstr>
      <vt:lpstr>Arial</vt:lpstr>
      <vt:lpstr>Calibri</vt:lpstr>
      <vt:lpstr>Calibri Light</vt:lpstr>
      <vt:lpstr>Comic Sans MS</vt:lpstr>
      <vt:lpstr>Segoe UI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Hattie Fellows</cp:lastModifiedBy>
  <cp:revision>7</cp:revision>
  <cp:lastPrinted>2026-03-17T08:33:19Z</cp:lastPrinted>
  <dcterms:created xsi:type="dcterms:W3CDTF">2019-07-07T18:53:37Z</dcterms:created>
  <dcterms:modified xsi:type="dcterms:W3CDTF">2026-03-17T12:39:23Z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0x0101004BDEF26B1AE6954496411B4565FBC6EF</vt:lpwstr>
  </property>
</Properties>
</file>