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78338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788" autoAdjust="0"/>
    <p:restoredTop sz="94660"/>
  </p:normalViewPr>
  <p:slideViewPr>
    <p:cSldViewPr snapToGrid="0">
      <p:cViewPr varScale="1">
        <p:scale>
          <a:sx n="66" d="100"/>
          <a:sy n="66" d="100"/>
        </p:scale>
        <p:origin x="30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McDonnell" userId="6dc0fb2b-7a89-4982-827f-d792fafc3c2a" providerId="ADAL" clId="{8479D263-6AAA-4C96-BDF7-72AAA16B43FE}"/>
    <pc:docChg chg="custSel modSld">
      <pc:chgData name="Elizabeth McDonnell" userId="6dc0fb2b-7a89-4982-827f-d792fafc3c2a" providerId="ADAL" clId="{8479D263-6AAA-4C96-BDF7-72AAA16B43FE}" dt="2026-03-17T13:29:14.108" v="1425" actId="14100"/>
      <pc:docMkLst>
        <pc:docMk/>
      </pc:docMkLst>
      <pc:sldChg chg="addSp delSp modSp mod">
        <pc:chgData name="Elizabeth McDonnell" userId="6dc0fb2b-7a89-4982-827f-d792fafc3c2a" providerId="ADAL" clId="{8479D263-6AAA-4C96-BDF7-72AAA16B43FE}" dt="2026-03-17T13:29:14.108" v="1425" actId="14100"/>
        <pc:sldMkLst>
          <pc:docMk/>
          <pc:sldMk cId="615485785" sldId="256"/>
        </pc:sldMkLst>
        <pc:spChg chg="del mod">
          <ac:chgData name="Elizabeth McDonnell" userId="6dc0fb2b-7a89-4982-827f-d792fafc3c2a" providerId="ADAL" clId="{8479D263-6AAA-4C96-BDF7-72AAA16B43FE}" dt="2026-03-17T13:24:26.077" v="1058"/>
          <ac:spMkLst>
            <pc:docMk/>
            <pc:sldMk cId="615485785" sldId="256"/>
            <ac:spMk id="3" creationId="{50398F7D-E2E0-5BDF-8E3D-A23CEBAFF2F5}"/>
          </ac:spMkLst>
        </pc:spChg>
        <pc:graphicFrameChg chg="mod modGraphic">
          <ac:chgData name="Elizabeth McDonnell" userId="6dc0fb2b-7a89-4982-827f-d792fafc3c2a" providerId="ADAL" clId="{8479D263-6AAA-4C96-BDF7-72AAA16B43FE}" dt="2026-03-17T13:29:14.108" v="1425" actId="14100"/>
          <ac:graphicFrameMkLst>
            <pc:docMk/>
            <pc:sldMk cId="615485785" sldId="256"/>
            <ac:graphicFrameMk id="2" creationId="{8733C384-184E-B7D9-30A3-61BB7D436B6F}"/>
          </ac:graphicFrameMkLst>
        </pc:graphicFrameChg>
        <pc:graphicFrameChg chg="modGraphic">
          <ac:chgData name="Elizabeth McDonnell" userId="6dc0fb2b-7a89-4982-827f-d792fafc3c2a" providerId="ADAL" clId="{8479D263-6AAA-4C96-BDF7-72AAA16B43FE}" dt="2026-03-17T13:17:51.871" v="51" actId="20577"/>
          <ac:graphicFrameMkLst>
            <pc:docMk/>
            <pc:sldMk cId="615485785" sldId="256"/>
            <ac:graphicFrameMk id="5" creationId="{00000000-0000-0000-0000-000000000000}"/>
          </ac:graphicFrameMkLst>
        </pc:graphicFrameChg>
        <pc:graphicFrameChg chg="mod modGraphic">
          <ac:chgData name="Elizabeth McDonnell" userId="6dc0fb2b-7a89-4982-827f-d792fafc3c2a" providerId="ADAL" clId="{8479D263-6AAA-4C96-BDF7-72AAA16B43FE}" dt="2026-03-17T13:26:16.118" v="1086" actId="1076"/>
          <ac:graphicFrameMkLst>
            <pc:docMk/>
            <pc:sldMk cId="615485785" sldId="256"/>
            <ac:graphicFrameMk id="6" creationId="{00000000-0000-0000-0000-000000000000}"/>
          </ac:graphicFrameMkLst>
        </pc:graphicFrameChg>
        <pc:graphicFrameChg chg="mod modGraphic">
          <ac:chgData name="Elizabeth McDonnell" userId="6dc0fb2b-7a89-4982-827f-d792fafc3c2a" providerId="ADAL" clId="{8479D263-6AAA-4C96-BDF7-72AAA16B43FE}" dt="2026-03-17T13:26:07.230" v="1084" actId="14734"/>
          <ac:graphicFrameMkLst>
            <pc:docMk/>
            <pc:sldMk cId="615485785" sldId="256"/>
            <ac:graphicFrameMk id="9" creationId="{56320897-757A-447F-9BBF-A4E9E803CFD2}"/>
          </ac:graphicFrameMkLst>
        </pc:graphicFrameChg>
        <pc:graphicFrameChg chg="modGraphic">
          <ac:chgData name="Elizabeth McDonnell" userId="6dc0fb2b-7a89-4982-827f-d792fafc3c2a" providerId="ADAL" clId="{8479D263-6AAA-4C96-BDF7-72AAA16B43FE}" dt="2026-03-17T13:22:25.559" v="1006" actId="20577"/>
          <ac:graphicFrameMkLst>
            <pc:docMk/>
            <pc:sldMk cId="615485785" sldId="256"/>
            <ac:graphicFrameMk id="10" creationId="{00000000-0000-0000-0000-000000000000}"/>
          </ac:graphicFrameMkLst>
        </pc:graphicFrameChg>
        <pc:picChg chg="add mod">
          <ac:chgData name="Elizabeth McDonnell" userId="6dc0fb2b-7a89-4982-827f-d792fafc3c2a" providerId="ADAL" clId="{8479D263-6AAA-4C96-BDF7-72AAA16B43FE}" dt="2026-03-17T13:26:05.034" v="1083" actId="1076"/>
          <ac:picMkLst>
            <pc:docMk/>
            <pc:sldMk cId="615485785" sldId="256"/>
            <ac:picMk id="7" creationId="{70779D87-0178-526D-5E1F-7E8E41066444}"/>
          </ac:picMkLst>
        </pc:picChg>
        <pc:picChg chg="add mod">
          <ac:chgData name="Elizabeth McDonnell" userId="6dc0fb2b-7a89-4982-827f-d792fafc3c2a" providerId="ADAL" clId="{8479D263-6AAA-4C96-BDF7-72AAA16B43FE}" dt="2026-03-17T13:26:03.082" v="1082" actId="1076"/>
          <ac:picMkLst>
            <pc:docMk/>
            <pc:sldMk cId="615485785" sldId="256"/>
            <ac:picMk id="8" creationId="{F9D3F22B-CCF9-81DD-523E-F02AB18AB864}"/>
          </ac:picMkLst>
        </pc:picChg>
        <pc:picChg chg="add mod">
          <ac:chgData name="Elizabeth McDonnell" userId="6dc0fb2b-7a89-4982-827f-d792fafc3c2a" providerId="ADAL" clId="{8479D263-6AAA-4C96-BDF7-72AAA16B43FE}" dt="2026-03-17T13:26:01.579" v="1081" actId="1076"/>
          <ac:picMkLst>
            <pc:docMk/>
            <pc:sldMk cId="615485785" sldId="256"/>
            <ac:picMk id="11" creationId="{7DADF84E-E7ED-714B-AAFC-860105A43360}"/>
          </ac:picMkLst>
        </pc:picChg>
        <pc:picChg chg="del">
          <ac:chgData name="Elizabeth McDonnell" userId="6dc0fb2b-7a89-4982-827f-d792fafc3c2a" providerId="ADAL" clId="{8479D263-6AAA-4C96-BDF7-72AAA16B43FE}" dt="2026-03-17T13:17:23.142" v="1" actId="478"/>
          <ac:picMkLst>
            <pc:docMk/>
            <pc:sldMk cId="615485785" sldId="256"/>
            <ac:picMk id="13" creationId="{A9D10678-00FE-4818-8EC0-80950236401B}"/>
          </ac:picMkLst>
        </pc:picChg>
        <pc:picChg chg="add mod">
          <ac:chgData name="Elizabeth McDonnell" userId="6dc0fb2b-7a89-4982-827f-d792fafc3c2a" providerId="ADAL" clId="{8479D263-6AAA-4C96-BDF7-72AAA16B43FE}" dt="2026-03-17T13:26:18.770" v="1087" actId="1076"/>
          <ac:picMkLst>
            <pc:docMk/>
            <pc:sldMk cId="615485785" sldId="256"/>
            <ac:picMk id="14" creationId="{8AB3C220-1D79-1AC8-26CC-0A5DADE78E0D}"/>
          </ac:picMkLst>
        </pc:picChg>
        <pc:picChg chg="del">
          <ac:chgData name="Elizabeth McDonnell" userId="6dc0fb2b-7a89-4982-827f-d792fafc3c2a" providerId="ADAL" clId="{8479D263-6AAA-4C96-BDF7-72AAA16B43FE}" dt="2026-03-17T13:17:22.033" v="0" actId="478"/>
          <ac:picMkLst>
            <pc:docMk/>
            <pc:sldMk cId="615485785" sldId="256"/>
            <ac:picMk id="15" creationId="{E83BEFBA-0FB6-0C57-C018-AFFC94C8F048}"/>
          </ac:picMkLst>
        </pc:picChg>
        <pc:picChg chg="del">
          <ac:chgData name="Elizabeth McDonnell" userId="6dc0fb2b-7a89-4982-827f-d792fafc3c2a" providerId="ADAL" clId="{8479D263-6AAA-4C96-BDF7-72AAA16B43FE}" dt="2026-03-17T13:22:46.388" v="1010" actId="478"/>
          <ac:picMkLst>
            <pc:docMk/>
            <pc:sldMk cId="615485785" sldId="256"/>
            <ac:picMk id="17" creationId="{5A94F543-D317-079A-17F8-346B22AFCE53}"/>
          </ac:picMkLst>
        </pc:picChg>
        <pc:picChg chg="add mod">
          <ac:chgData name="Elizabeth McDonnell" userId="6dc0fb2b-7a89-4982-827f-d792fafc3c2a" providerId="ADAL" clId="{8479D263-6AAA-4C96-BDF7-72AAA16B43FE}" dt="2026-03-17T13:25:58.435" v="1080" actId="1076"/>
          <ac:picMkLst>
            <pc:docMk/>
            <pc:sldMk cId="615485785" sldId="256"/>
            <ac:picMk id="18" creationId="{E1915A7A-6ACC-A2C9-69C3-D845F77D22C7}"/>
          </ac:picMkLst>
        </pc:picChg>
        <pc:picChg chg="del">
          <ac:chgData name="Elizabeth McDonnell" userId="6dc0fb2b-7a89-4982-827f-d792fafc3c2a" providerId="ADAL" clId="{8479D263-6AAA-4C96-BDF7-72AAA16B43FE}" dt="2026-03-17T13:22:45.531" v="1009" actId="478"/>
          <ac:picMkLst>
            <pc:docMk/>
            <pc:sldMk cId="615485785" sldId="256"/>
            <ac:picMk id="1026" creationId="{7F9357D6-00D1-34A9-DAB7-CCB5B1DBA89D}"/>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17/03/2026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17/03/2026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17/03/2026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17/03/2026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17/03/2026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17/03/2026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1419" y="600592"/>
            <a:ext cx="6601216" cy="369332"/>
          </a:xfrm>
          <a:prstGeom prst="rect">
            <a:avLst/>
          </a:prstGeom>
          <a:solidFill>
            <a:schemeClr val="bg1">
              <a:lumMod val="75000"/>
            </a:schemeClr>
          </a:solidFill>
          <a:ln w="38100">
            <a:solidFill>
              <a:srgbClr val="00B050"/>
            </a:solidFill>
          </a:ln>
        </p:spPr>
        <p:txBody>
          <a:bodyPr wrap="square" rtlCol="0">
            <a:spAutoFit/>
          </a:bodyPr>
          <a:lstStyle/>
          <a:p>
            <a:pPr algn="ctr"/>
            <a:r>
              <a:rPr lang="en-GB" dirty="0">
                <a:latin typeface="Comic Sans MS" panose="030F0702030302020204" pitchFamily="66" charset="0"/>
              </a:rPr>
              <a:t>Greenfields Community School– 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3322044780"/>
              </p:ext>
            </p:extLst>
          </p:nvPr>
        </p:nvGraphicFramePr>
        <p:xfrm>
          <a:off x="81419" y="1026490"/>
          <a:ext cx="6601216" cy="57150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2002077">
                  <a:extLst>
                    <a:ext uri="{9D8B030D-6E8A-4147-A177-3AD203B41FA5}">
                      <a16:colId xmlns:a16="http://schemas.microsoft.com/office/drawing/2014/main" val="770037360"/>
                    </a:ext>
                  </a:extLst>
                </a:gridCol>
                <a:gridCol w="1298531">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sz="1050" b="1" baseline="0">
                          <a:latin typeface="Comic Sans MS" panose="030F0702030302020204" pitchFamily="66" charset="0"/>
                        </a:rPr>
                        <a:t>History</a:t>
                      </a:r>
                      <a:endParaRPr lang="en-GB" sz="1050" b="1" dirty="0">
                        <a:latin typeface="Comic Sans MS" panose="030F0702030302020204" pitchFamily="66" charset="0"/>
                      </a:endParaRPr>
                    </a:p>
                  </a:txBody>
                  <a:tcPr>
                    <a:solidFill>
                      <a:schemeClr val="accent6">
                        <a:lumMod val="60000"/>
                        <a:lumOff val="40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050" b="1" dirty="0">
                          <a:latin typeface="Comic Sans MS" panose="030F0702030302020204" pitchFamily="66" charset="0"/>
                        </a:rPr>
                        <a:t>I wonder how the Suffragettes impacted the life of Women.</a:t>
                      </a:r>
                    </a:p>
                  </a:txBody>
                  <a:tcPr>
                    <a:solidFill>
                      <a:schemeClr val="accent6">
                        <a:lumMod val="60000"/>
                        <a:lumOff val="40000"/>
                      </a:schemeClr>
                    </a:solidFill>
                  </a:tcPr>
                </a:tc>
                <a:tc>
                  <a:txBody>
                    <a:bodyPr/>
                    <a:lstStyle/>
                    <a:p>
                      <a:pPr algn="ctr"/>
                      <a:r>
                        <a:rPr lang="en-GB" sz="1050" b="1" dirty="0">
                          <a:latin typeface="Comic Sans MS" panose="030F0702030302020204" pitchFamily="66" charset="0"/>
                        </a:rPr>
                        <a:t>Year</a:t>
                      </a:r>
                      <a:r>
                        <a:rPr lang="en-GB" sz="1050" b="1" baseline="0" dirty="0">
                          <a:latin typeface="Comic Sans MS" panose="030F0702030302020204" pitchFamily="66" charset="0"/>
                        </a:rPr>
                        <a:t> 5</a:t>
                      </a:r>
                      <a:endParaRPr lang="en-GB" sz="1050" b="1" dirty="0">
                        <a:latin typeface="Comic Sans MS" panose="030F0702030302020204" pitchFamily="66" charset="0"/>
                      </a:endParaRPr>
                    </a:p>
                  </a:txBody>
                  <a:tcPr>
                    <a:solidFill>
                      <a:schemeClr val="accent6">
                        <a:lumMod val="60000"/>
                        <a:lumOff val="40000"/>
                      </a:schemeClr>
                    </a:solidFill>
                  </a:tcPr>
                </a:tc>
                <a:tc>
                  <a:txBody>
                    <a:bodyPr/>
                    <a:lstStyle/>
                    <a:p>
                      <a:pPr algn="ctr"/>
                      <a:r>
                        <a:rPr lang="en-GB" sz="1050" b="1" dirty="0">
                          <a:latin typeface="Comic Sans MS" panose="030F0702030302020204" pitchFamily="66" charset="0"/>
                        </a:rPr>
                        <a:t>Summer 1</a:t>
                      </a:r>
                    </a:p>
                  </a:txBody>
                  <a:tcPr>
                    <a:solidFill>
                      <a:schemeClr val="accent6">
                        <a:lumMod val="60000"/>
                        <a:lumOff val="40000"/>
                      </a:schemeClr>
                    </a:solidFill>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21269163"/>
              </p:ext>
            </p:extLst>
          </p:nvPr>
        </p:nvGraphicFramePr>
        <p:xfrm>
          <a:off x="109327" y="5854679"/>
          <a:ext cx="3113722" cy="2461962"/>
        </p:xfrm>
        <a:graphic>
          <a:graphicData uri="http://schemas.openxmlformats.org/drawingml/2006/table">
            <a:tbl>
              <a:tblPr firstRow="1" bandRow="1">
                <a:tableStyleId>{5940675A-B579-460E-94D1-54222C63F5DA}</a:tableStyleId>
              </a:tblPr>
              <a:tblGrid>
                <a:gridCol w="3113722">
                  <a:extLst>
                    <a:ext uri="{9D8B030D-6E8A-4147-A177-3AD203B41FA5}">
                      <a16:colId xmlns:a16="http://schemas.microsoft.com/office/drawing/2014/main" val="754516515"/>
                    </a:ext>
                  </a:extLst>
                </a:gridCol>
              </a:tblGrid>
              <a:tr h="298949">
                <a:tc>
                  <a:txBody>
                    <a:bodyPr/>
                    <a:lstStyle/>
                    <a:p>
                      <a:pPr algn="ctr"/>
                      <a:r>
                        <a:rPr lang="en-US" sz="1050" b="1" dirty="0">
                          <a:latin typeface="Comic Sans MS" panose="030F0702030302020204" pitchFamily="66" charset="0"/>
                        </a:rPr>
                        <a:t>Purple, white and green</a:t>
                      </a:r>
                      <a:endParaRPr lang="en-GB" sz="1050" b="1" dirty="0">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3315443936"/>
                  </a:ext>
                </a:extLst>
              </a:tr>
              <a:tr h="2163013">
                <a:tc>
                  <a:txBody>
                    <a:bodyPr/>
                    <a:lstStyle/>
                    <a:p>
                      <a:r>
                        <a:rPr lang="en-GB" sz="1100" dirty="0">
                          <a:latin typeface="Comic Sans MS" panose="030F0702030302020204" pitchFamily="66" charset="0"/>
                        </a:rPr>
                        <a:t>The Suffragettes wore purple, white and green which stood for dignity, purity and hope. </a:t>
                      </a:r>
                    </a:p>
                  </a:txBody>
                  <a:tcPr/>
                </a:tc>
                <a:extLst>
                  <a:ext uri="{0D108BD9-81ED-4DB2-BD59-A6C34878D82A}">
                    <a16:rowId xmlns:a16="http://schemas.microsoft.com/office/drawing/2014/main" val="120892786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433243096"/>
              </p:ext>
            </p:extLst>
          </p:nvPr>
        </p:nvGraphicFramePr>
        <p:xfrm>
          <a:off x="411413" y="1681740"/>
          <a:ext cx="5790666" cy="2321738"/>
        </p:xfrm>
        <a:graphic>
          <a:graphicData uri="http://schemas.openxmlformats.org/drawingml/2006/table">
            <a:tbl>
              <a:tblPr firstRow="1" bandRow="1">
                <a:tableStyleId>{5940675A-B579-460E-94D1-54222C63F5DA}</a:tableStyleId>
              </a:tblPr>
              <a:tblGrid>
                <a:gridCol w="5790666">
                  <a:extLst>
                    <a:ext uri="{9D8B030D-6E8A-4147-A177-3AD203B41FA5}">
                      <a16:colId xmlns:a16="http://schemas.microsoft.com/office/drawing/2014/main" val="754516515"/>
                    </a:ext>
                  </a:extLst>
                </a:gridCol>
              </a:tblGrid>
              <a:tr h="293137">
                <a:tc>
                  <a:txBody>
                    <a:bodyPr/>
                    <a:lstStyle/>
                    <a:p>
                      <a:pPr algn="ctr"/>
                      <a:r>
                        <a:rPr lang="en-GB" sz="1000" b="1" dirty="0">
                          <a:latin typeface="Comic Sans MS" panose="030F0702030302020204" pitchFamily="66" charset="0"/>
                        </a:rPr>
                        <a:t>Five</a:t>
                      </a:r>
                      <a:r>
                        <a:rPr lang="en-GB" sz="1000" b="1" baseline="0" dirty="0">
                          <a:latin typeface="Comic Sans MS" panose="030F0702030302020204" pitchFamily="66" charset="0"/>
                        </a:rPr>
                        <a:t> Facts about the Industrial Revolution.</a:t>
                      </a:r>
                      <a:endParaRPr lang="en-GB" sz="1000" b="1" dirty="0">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3315443936"/>
                  </a:ext>
                </a:extLst>
              </a:tr>
              <a:tr h="417237">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000" dirty="0">
                          <a:latin typeface="Comic Sans MS" panose="030F0702030302020204" pitchFamily="66" charset="0"/>
                        </a:rPr>
                        <a:t>I know the Suffragettes were a group of women who protested and fought for women to have the right to vote.</a:t>
                      </a:r>
                    </a:p>
                  </a:txBody>
                  <a:tcPr/>
                </a:tc>
                <a:extLst>
                  <a:ext uri="{0D108BD9-81ED-4DB2-BD59-A6C34878D82A}">
                    <a16:rowId xmlns:a16="http://schemas.microsoft.com/office/drawing/2014/main" val="1862795563"/>
                  </a:ext>
                </a:extLst>
              </a:tr>
              <a:tr h="422644">
                <a:tc>
                  <a:txBody>
                    <a:bodyPr/>
                    <a:lstStyle/>
                    <a:p>
                      <a:pPr algn="ctr"/>
                      <a:r>
                        <a:rPr lang="en-GB" sz="1000" dirty="0">
                          <a:latin typeface="Comic Sans MS" panose="030F0702030302020204" pitchFamily="66" charset="0"/>
                        </a:rPr>
                        <a:t>I know the Suffragettes marched in protest, gave speeches, wrote letters to leaders and sometimes broke the law to get attention.</a:t>
                      </a:r>
                    </a:p>
                  </a:txBody>
                  <a:tcPr/>
                </a:tc>
                <a:extLst>
                  <a:ext uri="{0D108BD9-81ED-4DB2-BD59-A6C34878D82A}">
                    <a16:rowId xmlns:a16="http://schemas.microsoft.com/office/drawing/2014/main" val="3106233030"/>
                  </a:ext>
                </a:extLst>
              </a:tr>
              <a:tr h="357067">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000" dirty="0">
                          <a:latin typeface="Comic Sans MS" panose="030F0702030302020204" pitchFamily="66" charset="0"/>
                        </a:rPr>
                        <a:t>I know many people were against women getting the vote as they thought women were too emotional, they didn’t know enough and a woman’s place is in the home.</a:t>
                      </a:r>
                    </a:p>
                  </a:txBody>
                  <a:tcPr/>
                </a:tc>
                <a:extLst>
                  <a:ext uri="{0D108BD9-81ED-4DB2-BD59-A6C34878D82A}">
                    <a16:rowId xmlns:a16="http://schemas.microsoft.com/office/drawing/2014/main" val="3790129666"/>
                  </a:ext>
                </a:extLst>
              </a:tr>
              <a:tr h="377456">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000" dirty="0">
                          <a:latin typeface="Comic Sans MS" panose="030F0902030302020204" pitchFamily="66" charset="0"/>
                        </a:rPr>
                        <a:t>I know a lot of people were for women having the vote as they believed women should have the same rights as men and they made big contributions to the country, particularly during WWI.</a:t>
                      </a:r>
                    </a:p>
                  </a:txBody>
                  <a:tcPr/>
                </a:tc>
                <a:extLst>
                  <a:ext uri="{0D108BD9-81ED-4DB2-BD59-A6C34878D82A}">
                    <a16:rowId xmlns:a16="http://schemas.microsoft.com/office/drawing/2014/main" val="4293892856"/>
                  </a:ext>
                </a:extLst>
              </a:tr>
              <a:tr h="317869">
                <a:tc>
                  <a:txBody>
                    <a:bodyPr/>
                    <a:lstStyle/>
                    <a:p>
                      <a:pPr algn="ctr"/>
                      <a:r>
                        <a:rPr lang="en-GB" sz="1000" i="0" dirty="0">
                          <a:latin typeface="Comic Sans MS" panose="030F0902030302020204" pitchFamily="66" charset="0"/>
                        </a:rPr>
                        <a:t>I know Helen Kirkpatrick Watts was a Suffragette from Nottingham. She had a hearing impairment. </a:t>
                      </a:r>
                    </a:p>
                  </a:txBody>
                  <a:tcPr/>
                </a:tc>
                <a:extLst>
                  <a:ext uri="{0D108BD9-81ED-4DB2-BD59-A6C34878D82A}">
                    <a16:rowId xmlns:a16="http://schemas.microsoft.com/office/drawing/2014/main" val="2945632702"/>
                  </a:ext>
                </a:extLst>
              </a:tr>
            </a:tbl>
          </a:graphicData>
        </a:graphic>
      </p:graphicFrame>
      <p:pic>
        <p:nvPicPr>
          <p:cNvPr id="12" name="Picture 11" descr="Greenfields Community School (@GreenfieldsCS) | Twitter">
            <a:extLst>
              <a:ext uri="{FF2B5EF4-FFF2-40B4-BE49-F238E27FC236}">
                <a16:creationId xmlns:a16="http://schemas.microsoft.com/office/drawing/2014/main" id="{CE8E5D38-CADB-4F33-81A7-3004C16B0C3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420" y="86471"/>
            <a:ext cx="480556" cy="457556"/>
          </a:xfrm>
          <a:prstGeom prst="rect">
            <a:avLst/>
          </a:prstGeom>
          <a:noFill/>
          <a:ln>
            <a:noFill/>
          </a:ln>
        </p:spPr>
      </p:pic>
      <p:pic>
        <p:nvPicPr>
          <p:cNvPr id="19" name="Picture 18" descr="Greenfields Community School (@GreenfieldsCS) | Twitter">
            <a:extLst>
              <a:ext uri="{FF2B5EF4-FFF2-40B4-BE49-F238E27FC236}">
                <a16:creationId xmlns:a16="http://schemas.microsoft.com/office/drawing/2014/main" id="{498744B4-581D-4705-B98A-4F2010E3EA2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02079" y="82926"/>
            <a:ext cx="480556" cy="457556"/>
          </a:xfrm>
          <a:prstGeom prst="rect">
            <a:avLst/>
          </a:prstGeom>
          <a:noFill/>
          <a:ln>
            <a:noFill/>
          </a:ln>
        </p:spPr>
      </p:pic>
      <p:graphicFrame>
        <p:nvGraphicFramePr>
          <p:cNvPr id="2" name="Table 1">
            <a:extLst>
              <a:ext uri="{FF2B5EF4-FFF2-40B4-BE49-F238E27FC236}">
                <a16:creationId xmlns:a16="http://schemas.microsoft.com/office/drawing/2014/main" id="{8733C384-184E-B7D9-30A3-61BB7D436B6F}"/>
              </a:ext>
            </a:extLst>
          </p:cNvPr>
          <p:cNvGraphicFramePr>
            <a:graphicFrameLocks noGrp="1"/>
          </p:cNvGraphicFramePr>
          <p:nvPr>
            <p:extLst>
              <p:ext uri="{D42A27DB-BD31-4B8C-83A1-F6EECF244321}">
                <p14:modId xmlns:p14="http://schemas.microsoft.com/office/powerpoint/2010/main" val="2237499771"/>
              </p:ext>
            </p:extLst>
          </p:nvPr>
        </p:nvGraphicFramePr>
        <p:xfrm>
          <a:off x="3268948" y="5830260"/>
          <a:ext cx="3507633" cy="3250245"/>
        </p:xfrm>
        <a:graphic>
          <a:graphicData uri="http://schemas.openxmlformats.org/drawingml/2006/table">
            <a:tbl>
              <a:tblPr firstRow="1" bandRow="1">
                <a:tableStyleId>{5940675A-B579-460E-94D1-54222C63F5DA}</a:tableStyleId>
              </a:tblPr>
              <a:tblGrid>
                <a:gridCol w="3507633">
                  <a:extLst>
                    <a:ext uri="{9D8B030D-6E8A-4147-A177-3AD203B41FA5}">
                      <a16:colId xmlns:a16="http://schemas.microsoft.com/office/drawing/2014/main" val="754516515"/>
                    </a:ext>
                  </a:extLst>
                </a:gridCol>
              </a:tblGrid>
              <a:tr h="279653">
                <a:tc>
                  <a:txBody>
                    <a:bodyPr/>
                    <a:lstStyle/>
                    <a:p>
                      <a:pPr algn="ctr"/>
                      <a:r>
                        <a:rPr lang="en-GB" b="1" dirty="0">
                          <a:latin typeface="Comic Sans MS" panose="030F0702030302020204" pitchFamily="66" charset="0"/>
                        </a:rPr>
                        <a:t>Vocabulary</a:t>
                      </a:r>
                    </a:p>
                  </a:txBody>
                  <a:tcPr>
                    <a:solidFill>
                      <a:schemeClr val="accent6">
                        <a:lumMod val="20000"/>
                        <a:lumOff val="80000"/>
                      </a:schemeClr>
                    </a:solidFill>
                  </a:tcPr>
                </a:tc>
                <a:extLst>
                  <a:ext uri="{0D108BD9-81ED-4DB2-BD59-A6C34878D82A}">
                    <a16:rowId xmlns:a16="http://schemas.microsoft.com/office/drawing/2014/main" val="3315443936"/>
                  </a:ext>
                </a:extLst>
              </a:tr>
              <a:tr h="2953065">
                <a:tc>
                  <a:txBody>
                    <a:bodyPr/>
                    <a:lstStyle/>
                    <a:p>
                      <a:r>
                        <a:rPr lang="en-GB" sz="1400" b="1" u="none" dirty="0">
                          <a:solidFill>
                            <a:schemeClr val="tx1"/>
                          </a:solidFill>
                          <a:latin typeface="Comic Sans MS" panose="030F0902030302020204" pitchFamily="66" charset="0"/>
                        </a:rPr>
                        <a:t>Rights – things that people are allowed to do or have such as voting or going to school.</a:t>
                      </a:r>
                    </a:p>
                    <a:p>
                      <a:endParaRPr lang="en-GB" sz="1400" b="1" u="none" dirty="0">
                        <a:solidFill>
                          <a:schemeClr val="tx1"/>
                        </a:solidFill>
                        <a:latin typeface="Comic Sans MS" panose="030F0902030302020204" pitchFamily="66" charset="0"/>
                      </a:endParaRPr>
                    </a:p>
                    <a:p>
                      <a:r>
                        <a:rPr lang="en-GB" sz="1400" b="1" u="none" dirty="0">
                          <a:solidFill>
                            <a:schemeClr val="tx1"/>
                          </a:solidFill>
                          <a:latin typeface="Comic Sans MS" panose="030F0902030302020204" pitchFamily="66" charset="0"/>
                        </a:rPr>
                        <a:t>Protest – a series of actions (like speeches or marching) to persuade people to support a cause.</a:t>
                      </a:r>
                    </a:p>
                    <a:p>
                      <a:endParaRPr lang="en-GB" sz="1400" b="1" u="none" dirty="0">
                        <a:solidFill>
                          <a:schemeClr val="tx1"/>
                        </a:solidFill>
                        <a:latin typeface="Comic Sans MS" panose="030F0902030302020204" pitchFamily="66" charset="0"/>
                      </a:endParaRPr>
                    </a:p>
                    <a:p>
                      <a:r>
                        <a:rPr lang="en-GB" sz="1400" b="1" u="none" dirty="0">
                          <a:solidFill>
                            <a:schemeClr val="tx1"/>
                          </a:solidFill>
                          <a:latin typeface="Comic Sans MS" panose="030F0902030302020204" pitchFamily="66" charset="0"/>
                        </a:rPr>
                        <a:t>Parliament – The place where laws are made in the UK.</a:t>
                      </a:r>
                    </a:p>
                    <a:p>
                      <a:endParaRPr lang="en-GB" sz="1400" b="1" u="none" dirty="0">
                        <a:solidFill>
                          <a:schemeClr val="tx1"/>
                        </a:solidFill>
                        <a:latin typeface="Comic Sans MS" panose="030F0902030302020204" pitchFamily="66" charset="0"/>
                      </a:endParaRPr>
                    </a:p>
                    <a:p>
                      <a:r>
                        <a:rPr lang="en-GB" sz="1400" b="1" u="none" dirty="0">
                          <a:solidFill>
                            <a:schemeClr val="tx1"/>
                          </a:solidFill>
                          <a:latin typeface="Comic Sans MS" panose="030F0902030302020204" pitchFamily="66" charset="0"/>
                        </a:rPr>
                        <a:t>Equality – Everyone being treated the same and having the same rights.</a:t>
                      </a:r>
                    </a:p>
                  </a:txBody>
                  <a:tcPr/>
                </a:tc>
                <a:extLst>
                  <a:ext uri="{0D108BD9-81ED-4DB2-BD59-A6C34878D82A}">
                    <a16:rowId xmlns:a16="http://schemas.microsoft.com/office/drawing/2014/main" val="1208927862"/>
                  </a:ext>
                </a:extLst>
              </a:tr>
            </a:tbl>
          </a:graphicData>
        </a:graphic>
      </p:graphicFrame>
      <p:graphicFrame>
        <p:nvGraphicFramePr>
          <p:cNvPr id="9" name="Table 8">
            <a:extLst>
              <a:ext uri="{FF2B5EF4-FFF2-40B4-BE49-F238E27FC236}">
                <a16:creationId xmlns:a16="http://schemas.microsoft.com/office/drawing/2014/main" id="{56320897-757A-447F-9BBF-A4E9E803CFD2}"/>
              </a:ext>
            </a:extLst>
          </p:cNvPr>
          <p:cNvGraphicFramePr>
            <a:graphicFrameLocks noGrp="1"/>
          </p:cNvGraphicFramePr>
          <p:nvPr>
            <p:extLst>
              <p:ext uri="{D42A27DB-BD31-4B8C-83A1-F6EECF244321}">
                <p14:modId xmlns:p14="http://schemas.microsoft.com/office/powerpoint/2010/main" val="4289512988"/>
              </p:ext>
            </p:extLst>
          </p:nvPr>
        </p:nvGraphicFramePr>
        <p:xfrm>
          <a:off x="109327" y="4052106"/>
          <a:ext cx="6621355" cy="1685754"/>
        </p:xfrm>
        <a:graphic>
          <a:graphicData uri="http://schemas.openxmlformats.org/drawingml/2006/table">
            <a:tbl>
              <a:tblPr firstRow="1" bandRow="1">
                <a:tableStyleId>{5940675A-B579-460E-94D1-54222C63F5DA}</a:tableStyleId>
              </a:tblPr>
              <a:tblGrid>
                <a:gridCol w="6621355">
                  <a:extLst>
                    <a:ext uri="{9D8B030D-6E8A-4147-A177-3AD203B41FA5}">
                      <a16:colId xmlns:a16="http://schemas.microsoft.com/office/drawing/2014/main" val="754516515"/>
                    </a:ext>
                  </a:extLst>
                </a:gridCol>
              </a:tblGrid>
              <a:tr h="263964">
                <a:tc>
                  <a:txBody>
                    <a:bodyPr/>
                    <a:lstStyle/>
                    <a:p>
                      <a:pPr algn="ctr"/>
                      <a:r>
                        <a:rPr lang="en-GB" sz="1100" b="1" baseline="0" dirty="0">
                          <a:latin typeface="Comic Sans MS" panose="030F0702030302020204" pitchFamily="66" charset="0"/>
                        </a:rPr>
                        <a:t>Different ways the Suffragettes protested. </a:t>
                      </a:r>
                      <a:endParaRPr lang="en-GB" sz="1100" b="1" dirty="0">
                        <a:latin typeface="Comic Sans MS" panose="030F0702030302020204" pitchFamily="66" charset="0"/>
                      </a:endParaRPr>
                    </a:p>
                  </a:txBody>
                  <a:tcPr>
                    <a:solidFill>
                      <a:schemeClr val="accent6">
                        <a:lumMod val="20000"/>
                        <a:lumOff val="80000"/>
                      </a:schemeClr>
                    </a:solidFill>
                  </a:tcPr>
                </a:tc>
                <a:extLst>
                  <a:ext uri="{0D108BD9-81ED-4DB2-BD59-A6C34878D82A}">
                    <a16:rowId xmlns:a16="http://schemas.microsoft.com/office/drawing/2014/main" val="3315443936"/>
                  </a:ext>
                </a:extLst>
              </a:tr>
              <a:tr h="1421790">
                <a:tc>
                  <a:txBody>
                    <a:bodyPr/>
                    <a:lstStyle/>
                    <a:p>
                      <a:endParaRPr lang="en-GB" sz="950" b="0" u="none" dirty="0">
                        <a:solidFill>
                          <a:schemeClr val="tx1"/>
                        </a:solidFill>
                        <a:latin typeface="Comic Sans MS" panose="030F0902030302020204" pitchFamily="66" charset="0"/>
                      </a:endParaRPr>
                    </a:p>
                  </a:txBody>
                  <a:tcPr/>
                </a:tc>
                <a:extLst>
                  <a:ext uri="{0D108BD9-81ED-4DB2-BD59-A6C34878D82A}">
                    <a16:rowId xmlns:a16="http://schemas.microsoft.com/office/drawing/2014/main" val="1208927862"/>
                  </a:ext>
                </a:extLst>
              </a:tr>
            </a:tbl>
          </a:graphicData>
        </a:graphic>
      </p:graphicFrame>
      <p:sp>
        <p:nvSpPr>
          <p:cNvPr id="16" name="AutoShape 2" descr="Plate tectonics - Wikipedia">
            <a:extLst>
              <a:ext uri="{FF2B5EF4-FFF2-40B4-BE49-F238E27FC236}">
                <a16:creationId xmlns:a16="http://schemas.microsoft.com/office/drawing/2014/main" id="{9E94AF0B-D5C8-D409-578E-D92C9D9857B7}"/>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4" descr="Woman Suffrage Procession - Wikipedia">
            <a:extLst>
              <a:ext uri="{FF2B5EF4-FFF2-40B4-BE49-F238E27FC236}">
                <a16:creationId xmlns:a16="http://schemas.microsoft.com/office/drawing/2014/main" id="{70779D87-0178-526D-5E1F-7E8E410664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477" y="4385437"/>
            <a:ext cx="1593487" cy="12265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6" descr="British Politics - The Suffragettes - Arson Attacks - Hatcham - 1913 - PA  Images">
            <a:extLst>
              <a:ext uri="{FF2B5EF4-FFF2-40B4-BE49-F238E27FC236}">
                <a16:creationId xmlns:a16="http://schemas.microsoft.com/office/drawing/2014/main" id="{F9D3F22B-CCF9-81DD-523E-F02AB18AB86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3591" y="4385437"/>
            <a:ext cx="1538978" cy="12197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Suffrage Stories: 'Everywhere in Chains': Why And Where? | Woman and her  Sphere">
            <a:extLst>
              <a:ext uri="{FF2B5EF4-FFF2-40B4-BE49-F238E27FC236}">
                <a16:creationId xmlns:a16="http://schemas.microsoft.com/office/drawing/2014/main" id="{7DADF84E-E7ED-714B-AAFC-860105A433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8998" y="4391911"/>
            <a:ext cx="1956943" cy="121973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Suffragette Colours (UK)">
            <a:extLst>
              <a:ext uri="{FF2B5EF4-FFF2-40B4-BE49-F238E27FC236}">
                <a16:creationId xmlns:a16="http://schemas.microsoft.com/office/drawing/2014/main" id="{8AB3C220-1D79-1AC8-26CC-0A5DADE78E0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788" y="6662651"/>
            <a:ext cx="2202352" cy="144592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Smashed windows, broken rules: the dark suffragette sites of London |  Cities | The Guardian">
            <a:extLst>
              <a:ext uri="{FF2B5EF4-FFF2-40B4-BE49-F238E27FC236}">
                <a16:creationId xmlns:a16="http://schemas.microsoft.com/office/drawing/2014/main" id="{E1915A7A-6ACC-A2C9-69C3-D845F77D22C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7926" r="14647"/>
          <a:stretch/>
        </p:blipFill>
        <p:spPr bwMode="auto">
          <a:xfrm>
            <a:off x="5671568" y="4385437"/>
            <a:ext cx="889251" cy="119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31080</TotalTime>
  <Words>252</Words>
  <Application>Microsoft Office PowerPoint</Application>
  <PresentationFormat>A4 Paper (210x297 mm)</PresentationFormat>
  <Paragraphs>22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Elizabeth McDonnell</cp:lastModifiedBy>
  <cp:revision>55</cp:revision>
  <cp:lastPrinted>2025-12-03T11:10:12Z</cp:lastPrinted>
  <dcterms:created xsi:type="dcterms:W3CDTF">2019-07-07T18:53:37Z</dcterms:created>
  <dcterms:modified xsi:type="dcterms:W3CDTF">2026-03-17T13:29:17Z</dcterms:modified>
</cp:coreProperties>
</file>