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" y="10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2BAD-3010-4874-BCCE-16F80B93F7D9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0C7C1-91E2-48CB-9162-7BD2D475E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135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2BAD-3010-4874-BCCE-16F80B93F7D9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0C7C1-91E2-48CB-9162-7BD2D475E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363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2BAD-3010-4874-BCCE-16F80B93F7D9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0C7C1-91E2-48CB-9162-7BD2D475E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549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2BAD-3010-4874-BCCE-16F80B93F7D9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0C7C1-91E2-48CB-9162-7BD2D475E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050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2BAD-3010-4874-BCCE-16F80B93F7D9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0C7C1-91E2-48CB-9162-7BD2D475E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533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2BAD-3010-4874-BCCE-16F80B93F7D9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0C7C1-91E2-48CB-9162-7BD2D475E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825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2BAD-3010-4874-BCCE-16F80B93F7D9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0C7C1-91E2-48CB-9162-7BD2D475E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30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2BAD-3010-4874-BCCE-16F80B93F7D9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0C7C1-91E2-48CB-9162-7BD2D475E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579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2BAD-3010-4874-BCCE-16F80B93F7D9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0C7C1-91E2-48CB-9162-7BD2D475E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808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2BAD-3010-4874-BCCE-16F80B93F7D9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0C7C1-91E2-48CB-9162-7BD2D475E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778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C2BAD-3010-4874-BCCE-16F80B93F7D9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0C7C1-91E2-48CB-9162-7BD2D475E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233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C2BAD-3010-4874-BCCE-16F80B93F7D9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0C7C1-91E2-48CB-9162-7BD2D475E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611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18799"/>
            <a:ext cx="9144000" cy="1122073"/>
          </a:xfrm>
        </p:spPr>
        <p:txBody>
          <a:bodyPr/>
          <a:lstStyle/>
          <a:p>
            <a:r>
              <a:rPr lang="en-GB" dirty="0"/>
              <a:t>What is </a:t>
            </a:r>
            <a:r>
              <a:rPr lang="en-GB" dirty="0">
                <a:solidFill>
                  <a:srgbClr val="7030A0"/>
                </a:solidFill>
              </a:rPr>
              <a:t>R</a:t>
            </a:r>
            <a:r>
              <a:rPr lang="en-GB" dirty="0">
                <a:solidFill>
                  <a:schemeClr val="accent3">
                    <a:lumMod val="75000"/>
                  </a:schemeClr>
                </a:solidFill>
              </a:rPr>
              <a:t>S</a:t>
            </a:r>
            <a:r>
              <a:rPr lang="en-GB" dirty="0">
                <a:solidFill>
                  <a:srgbClr val="00B050"/>
                </a:solidFill>
              </a:rPr>
              <a:t>H</a:t>
            </a:r>
            <a:r>
              <a:rPr lang="en-GB" dirty="0"/>
              <a:t>E?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1782" y="1524926"/>
            <a:ext cx="9144000" cy="711344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7030A0"/>
                </a:solidFill>
              </a:rPr>
              <a:t>Relationships</a:t>
            </a:r>
            <a:r>
              <a:rPr lang="en-GB" sz="2800" dirty="0"/>
              <a:t> </a:t>
            </a:r>
            <a:r>
              <a:rPr lang="en-GB" sz="2800" dirty="0">
                <a:solidFill>
                  <a:schemeClr val="accent3">
                    <a:lumMod val="75000"/>
                  </a:schemeClr>
                </a:solidFill>
              </a:rPr>
              <a:t>Sex</a:t>
            </a:r>
            <a:r>
              <a:rPr lang="en-GB" sz="2800" dirty="0"/>
              <a:t> and </a:t>
            </a:r>
            <a:r>
              <a:rPr lang="en-GB" sz="2800" dirty="0">
                <a:solidFill>
                  <a:srgbClr val="00B050"/>
                </a:solidFill>
              </a:rPr>
              <a:t>Health</a:t>
            </a:r>
            <a:r>
              <a:rPr lang="en-GB" sz="2800" dirty="0"/>
              <a:t> Education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00320" y="2095979"/>
            <a:ext cx="519568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7030A0"/>
                </a:solidFill>
              </a:rPr>
              <a:t>Ways to help build and maintain caring friendships</a:t>
            </a:r>
          </a:p>
          <a:p>
            <a:pPr algn="ctr"/>
            <a:endParaRPr lang="en-GB" sz="2000" i="1" dirty="0">
              <a:solidFill>
                <a:srgbClr val="7030A0"/>
              </a:solidFill>
            </a:endParaRPr>
          </a:p>
          <a:p>
            <a:pPr algn="ctr"/>
            <a:r>
              <a:rPr lang="en-GB" sz="2000" i="1" dirty="0">
                <a:solidFill>
                  <a:srgbClr val="7030A0"/>
                </a:solidFill>
              </a:rPr>
              <a:t>Anti-bullying</a:t>
            </a:r>
          </a:p>
          <a:p>
            <a:pPr algn="ctr"/>
            <a:endParaRPr lang="en-GB" sz="2000" i="1" dirty="0">
              <a:solidFill>
                <a:srgbClr val="7030A0"/>
              </a:solidFill>
            </a:endParaRPr>
          </a:p>
          <a:p>
            <a:pPr algn="ctr"/>
            <a:r>
              <a:rPr lang="en-GB" sz="2000" i="1" dirty="0">
                <a:solidFill>
                  <a:srgbClr val="7030A0"/>
                </a:solidFill>
              </a:rPr>
              <a:t>Families and people who care for me</a:t>
            </a:r>
          </a:p>
          <a:p>
            <a:pPr algn="ctr"/>
            <a:endParaRPr lang="en-GB" sz="2000" i="1" dirty="0">
              <a:solidFill>
                <a:srgbClr val="7030A0"/>
              </a:solidFill>
            </a:endParaRPr>
          </a:p>
          <a:p>
            <a:pPr algn="ctr"/>
            <a:r>
              <a:rPr lang="en-GB" sz="2000" i="1" dirty="0">
                <a:solidFill>
                  <a:srgbClr val="7030A0"/>
                </a:solidFill>
              </a:rPr>
              <a:t>Showing respect</a:t>
            </a:r>
          </a:p>
          <a:p>
            <a:pPr algn="ctr"/>
            <a:endParaRPr lang="en-GB" sz="2000" i="1" dirty="0">
              <a:solidFill>
                <a:srgbClr val="7030A0"/>
              </a:solidFill>
            </a:endParaRPr>
          </a:p>
          <a:p>
            <a:pPr algn="ctr"/>
            <a:r>
              <a:rPr lang="en-GB" sz="2000" i="1" dirty="0">
                <a:solidFill>
                  <a:srgbClr val="7030A0"/>
                </a:solidFill>
              </a:rPr>
              <a:t>E-safety</a:t>
            </a:r>
          </a:p>
          <a:p>
            <a:pPr algn="ctr"/>
            <a:endParaRPr lang="en-GB" sz="2000" i="1" dirty="0">
              <a:solidFill>
                <a:srgbClr val="7030A0"/>
              </a:solidFill>
            </a:endParaRPr>
          </a:p>
          <a:p>
            <a:pPr algn="ctr"/>
            <a:r>
              <a:rPr lang="en-GB" sz="2000" i="1" dirty="0">
                <a:solidFill>
                  <a:srgbClr val="7030A0"/>
                </a:solidFill>
              </a:rPr>
              <a:t>Being safe, like the difference between appropriate and inappropriate touch</a:t>
            </a:r>
          </a:p>
          <a:p>
            <a:endParaRPr lang="en-GB" sz="2400" b="1" dirty="0">
              <a:solidFill>
                <a:srgbClr val="7030A0"/>
              </a:solidFill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719680" y="2197580"/>
            <a:ext cx="501928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00B050"/>
                </a:solidFill>
              </a:rPr>
              <a:t>Ways to keep fit and healthy</a:t>
            </a:r>
          </a:p>
          <a:p>
            <a:pPr algn="ctr"/>
            <a:endParaRPr lang="en-GB" sz="2000" i="1" dirty="0">
              <a:solidFill>
                <a:srgbClr val="00B050"/>
              </a:solidFill>
            </a:endParaRPr>
          </a:p>
          <a:p>
            <a:pPr algn="ctr"/>
            <a:r>
              <a:rPr lang="en-GB" sz="2000" i="1" dirty="0">
                <a:solidFill>
                  <a:srgbClr val="00B050"/>
                </a:solidFill>
              </a:rPr>
              <a:t>Mental wellbeing, talking about our emotions, strategies to stay calm and happy</a:t>
            </a:r>
          </a:p>
          <a:p>
            <a:pPr algn="ctr"/>
            <a:endParaRPr lang="en-GB" sz="2000" i="1" dirty="0">
              <a:solidFill>
                <a:srgbClr val="00B050"/>
              </a:solidFill>
            </a:endParaRPr>
          </a:p>
          <a:p>
            <a:pPr algn="ctr"/>
            <a:r>
              <a:rPr lang="en-GB" sz="2000" i="1" dirty="0">
                <a:solidFill>
                  <a:srgbClr val="00B050"/>
                </a:solidFill>
              </a:rPr>
              <a:t>Healthy eating</a:t>
            </a:r>
          </a:p>
          <a:p>
            <a:pPr algn="ctr"/>
            <a:endParaRPr lang="en-GB" sz="2000" i="1" dirty="0">
              <a:solidFill>
                <a:srgbClr val="00B050"/>
              </a:solidFill>
            </a:endParaRPr>
          </a:p>
          <a:p>
            <a:pPr algn="ctr"/>
            <a:r>
              <a:rPr lang="en-GB" sz="2000" i="1" dirty="0">
                <a:solidFill>
                  <a:srgbClr val="00B050"/>
                </a:solidFill>
              </a:rPr>
              <a:t>Drugs, alcohol and tobacco</a:t>
            </a:r>
          </a:p>
          <a:p>
            <a:pPr algn="ctr"/>
            <a:endParaRPr lang="en-GB" sz="2000" i="1" dirty="0">
              <a:solidFill>
                <a:srgbClr val="00B050"/>
              </a:solidFill>
            </a:endParaRPr>
          </a:p>
          <a:p>
            <a:pPr algn="ctr"/>
            <a:r>
              <a:rPr lang="en-GB" sz="2000" i="1" dirty="0">
                <a:solidFill>
                  <a:srgbClr val="00B050"/>
                </a:solidFill>
              </a:rPr>
              <a:t>First aid</a:t>
            </a:r>
          </a:p>
          <a:p>
            <a:pPr algn="ctr"/>
            <a:endParaRPr lang="en-GB" sz="2000" i="1" dirty="0">
              <a:solidFill>
                <a:srgbClr val="00B050"/>
              </a:solidFill>
            </a:endParaRPr>
          </a:p>
          <a:p>
            <a:pPr algn="ctr"/>
            <a:r>
              <a:rPr lang="en-GB" sz="2000" i="1" dirty="0">
                <a:solidFill>
                  <a:srgbClr val="00B050"/>
                </a:solidFill>
              </a:rPr>
              <a:t>Puberty 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856131" y="6177103"/>
            <a:ext cx="339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i="1" dirty="0">
                <a:solidFill>
                  <a:schemeClr val="accent3">
                    <a:lumMod val="75000"/>
                  </a:schemeClr>
                </a:solidFill>
              </a:rPr>
              <a:t>Conception (Year 6 only)</a:t>
            </a:r>
          </a:p>
        </p:txBody>
      </p:sp>
      <p:pic>
        <p:nvPicPr>
          <p:cNvPr id="1026" name="Picture 2" descr="Greenfields Community School (@GreenfieldsCS) | Twitter">
            <a:extLst>
              <a:ext uri="{FF2B5EF4-FFF2-40B4-BE49-F238E27FC236}">
                <a16:creationId xmlns:a16="http://schemas.microsoft.com/office/drawing/2014/main" id="{A1F79B6A-A302-4784-B354-F543A1954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363" y="234706"/>
            <a:ext cx="1861273" cy="1861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F10F4A9-92F7-4DA1-9D17-43DD3CCA15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922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60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5758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5836" y="2014598"/>
            <a:ext cx="10845800" cy="452474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What’s new</a:t>
            </a:r>
          </a:p>
          <a:p>
            <a:r>
              <a:rPr lang="en-GB" dirty="0"/>
              <a:t>From the Summer Term, relationships and health education is becomes a National Curriculum subject for all schools. It’s often called PSHE (physical, social and health education)</a:t>
            </a:r>
          </a:p>
          <a:p>
            <a:r>
              <a:rPr lang="en-GB" dirty="0"/>
              <a:t>Now developed a scheme based on our school values which builds children’s understanding each year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dirty="0"/>
              <a:t>What hasn’t changed</a:t>
            </a:r>
          </a:p>
          <a:p>
            <a:r>
              <a:rPr lang="en-GB" dirty="0"/>
              <a:t>We always taught it because these subjects will support all young people to be happy, healthy and safe. Equipping them for life as an adult in British society.</a:t>
            </a:r>
          </a:p>
          <a:p>
            <a:r>
              <a:rPr lang="en-GB" dirty="0"/>
              <a:t>We use the same CWP resources in the Summer Term</a:t>
            </a:r>
          </a:p>
          <a:p>
            <a:r>
              <a:rPr lang="en-GB" dirty="0"/>
              <a:t>Parents still have the right to withdraw their children from sex education in primary school (Year 6 - 2 lessons on conception in the Summer Term), but not from anything else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131128" y="1303254"/>
            <a:ext cx="9144000" cy="711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Relationships</a:t>
            </a:r>
            <a:r>
              <a:rPr lang="en-GB" dirty="0"/>
              <a:t> </a:t>
            </a:r>
            <a:r>
              <a:rPr lang="en-GB" dirty="0">
                <a:solidFill>
                  <a:schemeClr val="accent3">
                    <a:lumMod val="75000"/>
                  </a:schemeClr>
                </a:solidFill>
              </a:rPr>
              <a:t>Sex</a:t>
            </a:r>
            <a:r>
              <a:rPr lang="en-GB" dirty="0"/>
              <a:t> and </a:t>
            </a:r>
            <a:r>
              <a:rPr lang="en-GB" dirty="0">
                <a:solidFill>
                  <a:srgbClr val="00B050"/>
                </a:solidFill>
              </a:rPr>
              <a:t>Health</a:t>
            </a:r>
            <a:r>
              <a:rPr lang="en-GB" dirty="0"/>
              <a:t> Education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731491" y="281853"/>
            <a:ext cx="4498109" cy="11220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Changes to </a:t>
            </a:r>
            <a:r>
              <a:rPr lang="en-GB" dirty="0">
                <a:solidFill>
                  <a:srgbClr val="7030A0"/>
                </a:solidFill>
              </a:rPr>
              <a:t>R</a:t>
            </a:r>
            <a:r>
              <a:rPr lang="en-GB" dirty="0">
                <a:solidFill>
                  <a:schemeClr val="accent3">
                    <a:lumMod val="75000"/>
                  </a:schemeClr>
                </a:solidFill>
              </a:rPr>
              <a:t>S</a:t>
            </a:r>
            <a:r>
              <a:rPr lang="en-GB" dirty="0">
                <a:solidFill>
                  <a:srgbClr val="00B050"/>
                </a:solidFill>
              </a:rPr>
              <a:t>H</a:t>
            </a:r>
            <a:r>
              <a:rPr lang="en-GB" dirty="0"/>
              <a:t>E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698BC5E-377C-45EB-A989-B839618367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6" name="Picture 2" descr="Greenfields Community School (@GreenfieldsCS) | Twitter">
            <a:extLst>
              <a:ext uri="{FF2B5EF4-FFF2-40B4-BE49-F238E27FC236}">
                <a16:creationId xmlns:a16="http://schemas.microsoft.com/office/drawing/2014/main" id="{4E6005AC-4DAE-4C82-A866-BBB6BA39E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363" y="234706"/>
            <a:ext cx="1861273" cy="1861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513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1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Frequently asked questions</a:t>
            </a:r>
          </a:p>
          <a:p>
            <a:endParaRPr lang="en-GB" dirty="0"/>
          </a:p>
          <a:p>
            <a:r>
              <a:rPr lang="en-GB" dirty="0"/>
              <a:t>Look at what we teach:</a:t>
            </a:r>
          </a:p>
          <a:p>
            <a:pPr lvl="1"/>
            <a:r>
              <a:rPr lang="en-GB" dirty="0"/>
              <a:t> RSHE curriculum summary </a:t>
            </a:r>
          </a:p>
          <a:p>
            <a:pPr lvl="1"/>
            <a:r>
              <a:rPr lang="en-GB" dirty="0"/>
              <a:t>RSHE full curriculum </a:t>
            </a:r>
          </a:p>
          <a:p>
            <a:pPr lvl="1"/>
            <a:r>
              <a:rPr lang="en-GB" dirty="0"/>
              <a:t>CWP resources for the Summer Term</a:t>
            </a:r>
          </a:p>
          <a:p>
            <a:pPr lvl="1"/>
            <a:endParaRPr lang="en-GB" dirty="0"/>
          </a:p>
          <a:p>
            <a:r>
              <a:rPr lang="en-GB" dirty="0"/>
              <a:t>Look over our new draft RSHE policy</a:t>
            </a:r>
          </a:p>
          <a:p>
            <a:endParaRPr lang="en-GB" dirty="0"/>
          </a:p>
          <a:p>
            <a:r>
              <a:rPr lang="en-GB" dirty="0"/>
              <a:t>Tell us what you think. Please fill in our parent survey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235201" y="181181"/>
            <a:ext cx="7555345" cy="11220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Finding out more about our </a:t>
            </a:r>
            <a:r>
              <a:rPr lang="en-GB" dirty="0">
                <a:solidFill>
                  <a:srgbClr val="7030A0"/>
                </a:solidFill>
              </a:rPr>
              <a:t>R</a:t>
            </a:r>
            <a:r>
              <a:rPr lang="en-GB" dirty="0">
                <a:solidFill>
                  <a:schemeClr val="accent3">
                    <a:lumMod val="75000"/>
                  </a:schemeClr>
                </a:solidFill>
              </a:rPr>
              <a:t>S</a:t>
            </a:r>
            <a:r>
              <a:rPr lang="en-GB" dirty="0">
                <a:solidFill>
                  <a:srgbClr val="00B050"/>
                </a:solidFill>
              </a:rPr>
              <a:t>H</a:t>
            </a:r>
            <a:r>
              <a:rPr lang="en-GB" dirty="0"/>
              <a:t>E?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131128" y="1303254"/>
            <a:ext cx="9144000" cy="711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Relationships</a:t>
            </a:r>
            <a:r>
              <a:rPr lang="en-GB" dirty="0"/>
              <a:t> </a:t>
            </a:r>
            <a:r>
              <a:rPr lang="en-GB" dirty="0">
                <a:solidFill>
                  <a:schemeClr val="accent3">
                    <a:lumMod val="75000"/>
                  </a:schemeClr>
                </a:solidFill>
              </a:rPr>
              <a:t>Sex</a:t>
            </a:r>
            <a:r>
              <a:rPr lang="en-GB" dirty="0"/>
              <a:t> and </a:t>
            </a:r>
            <a:r>
              <a:rPr lang="en-GB" dirty="0">
                <a:solidFill>
                  <a:srgbClr val="00B050"/>
                </a:solidFill>
              </a:rPr>
              <a:t>Health</a:t>
            </a:r>
            <a:r>
              <a:rPr lang="en-GB" dirty="0"/>
              <a:t> Education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892A0B5-5A9D-4D0C-88E3-DEAEAC767C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6" name="Picture 2" descr="Greenfields Community School (@GreenfieldsCS) | Twitter">
            <a:extLst>
              <a:ext uri="{FF2B5EF4-FFF2-40B4-BE49-F238E27FC236}">
                <a16:creationId xmlns:a16="http://schemas.microsoft.com/office/drawing/2014/main" id="{EA85D826-C33B-4768-82C1-CFC721454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363" y="234706"/>
            <a:ext cx="1861273" cy="1861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923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8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94E48DD487D724B8A4B3AE92C60B43A" ma:contentTypeVersion="7" ma:contentTypeDescription="Create a new document." ma:contentTypeScope="" ma:versionID="8341ea8dbc69bee1e34ef4f6b9663b03">
  <xsd:schema xmlns:xsd="http://www.w3.org/2001/XMLSchema" xmlns:xs="http://www.w3.org/2001/XMLSchema" xmlns:p="http://schemas.microsoft.com/office/2006/metadata/properties" xmlns:ns2="794fc2f2-8e5c-4dd5-8790-b049a3c0ba8e" xmlns:ns3="4b08601c-769e-45d2-8249-ebdd00134ff1" targetNamespace="http://schemas.microsoft.com/office/2006/metadata/properties" ma:root="true" ma:fieldsID="92515dc10b7986ca0561642f9a917d7a" ns2:_="" ns3:_="">
    <xsd:import namespace="794fc2f2-8e5c-4dd5-8790-b049a3c0ba8e"/>
    <xsd:import namespace="4b08601c-769e-45d2-8249-ebdd00134f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4fc2f2-8e5c-4dd5-8790-b049a3c0ba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08601c-769e-45d2-8249-ebdd00134ff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6D77088-9D65-4179-8511-3AE16B31C6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4fc2f2-8e5c-4dd5-8790-b049a3c0ba8e"/>
    <ds:schemaRef ds:uri="4b08601c-769e-45d2-8249-ebdd00134f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92BF248-7D67-4D1F-9C1B-9963A1BF96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B4D592-D843-4653-BA5B-1E7877AD2326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794fc2f2-8e5c-4dd5-8790-b049a3c0ba8e"/>
    <ds:schemaRef ds:uri="4b08601c-769e-45d2-8249-ebdd00134ff1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3056</TotalTime>
  <Words>261</Words>
  <Application>Microsoft Office PowerPoint</Application>
  <PresentationFormat>Widescreen</PresentationFormat>
  <Paragraphs>49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What is RSHE?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RSHE?</dc:title>
  <dc:creator>Bolstridge, R</dc:creator>
  <cp:lastModifiedBy>Terry Smith</cp:lastModifiedBy>
  <cp:revision>15</cp:revision>
  <dcterms:created xsi:type="dcterms:W3CDTF">2021-02-04T19:16:41Z</dcterms:created>
  <dcterms:modified xsi:type="dcterms:W3CDTF">2021-03-25T08:12:08Z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0x010100294E48DD487D724B8A4B3AE92C60B43A</vt:lpwstr>
  </property>
</Properties>
</file>